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30"/>
  </p:notesMasterIdLst>
  <p:sldIdLst>
    <p:sldId id="279" r:id="rId6"/>
    <p:sldId id="280" r:id="rId7"/>
    <p:sldId id="282" r:id="rId8"/>
    <p:sldId id="283" r:id="rId9"/>
    <p:sldId id="306" r:id="rId10"/>
    <p:sldId id="326" r:id="rId11"/>
    <p:sldId id="325" r:id="rId12"/>
    <p:sldId id="272" r:id="rId13"/>
    <p:sldId id="278" r:id="rId14"/>
    <p:sldId id="261" r:id="rId15"/>
    <p:sldId id="327" r:id="rId16"/>
    <p:sldId id="328" r:id="rId17"/>
    <p:sldId id="262" r:id="rId18"/>
    <p:sldId id="273" r:id="rId19"/>
    <p:sldId id="281" r:id="rId20"/>
    <p:sldId id="265" r:id="rId21"/>
    <p:sldId id="264" r:id="rId22"/>
    <p:sldId id="329" r:id="rId23"/>
    <p:sldId id="267" r:id="rId24"/>
    <p:sldId id="276" r:id="rId25"/>
    <p:sldId id="269" r:id="rId26"/>
    <p:sldId id="271" r:id="rId27"/>
    <p:sldId id="270" r:id="rId28"/>
    <p:sldId id="274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8CAD9-9C30-42A7-8036-E067D4D2893E}" v="13" dt="2023-11-22T12:26:14.008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7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14B8CAD9-9C30-42A7-8036-E067D4D2893E}"/>
    <pc:docChg chg="custSel addSld delSld modSld sldOrd">
      <pc:chgData name="Lotte de Laat" userId="15de91df-583f-4d70-b778-ea26560819e4" providerId="ADAL" clId="{14B8CAD9-9C30-42A7-8036-E067D4D2893E}" dt="2023-11-22T12:31:13.488" v="425" actId="20577"/>
      <pc:docMkLst>
        <pc:docMk/>
      </pc:docMkLst>
      <pc:sldChg chg="modSp mod">
        <pc:chgData name="Lotte de Laat" userId="15de91df-583f-4d70-b778-ea26560819e4" providerId="ADAL" clId="{14B8CAD9-9C30-42A7-8036-E067D4D2893E}" dt="2023-11-22T12:24:09.520" v="401" actId="207"/>
        <pc:sldMkLst>
          <pc:docMk/>
          <pc:sldMk cId="435606434" sldId="262"/>
        </pc:sldMkLst>
        <pc:spChg chg="mod">
          <ac:chgData name="Lotte de Laat" userId="15de91df-583f-4d70-b778-ea26560819e4" providerId="ADAL" clId="{14B8CAD9-9C30-42A7-8036-E067D4D2893E}" dt="2023-11-22T12:24:09.520" v="401" actId="207"/>
          <ac:spMkLst>
            <pc:docMk/>
            <pc:sldMk cId="435606434" sldId="262"/>
            <ac:spMk id="33" creationId="{00000000-0000-0000-0000-000000000000}"/>
          </ac:spMkLst>
        </pc:spChg>
      </pc:sldChg>
      <pc:sldChg chg="ord">
        <pc:chgData name="Lotte de Laat" userId="15de91df-583f-4d70-b778-ea26560819e4" providerId="ADAL" clId="{14B8CAD9-9C30-42A7-8036-E067D4D2893E}" dt="2023-11-22T12:25:47.637" v="404"/>
        <pc:sldMkLst>
          <pc:docMk/>
          <pc:sldMk cId="102067611" sldId="267"/>
        </pc:sldMkLst>
      </pc:sldChg>
      <pc:sldChg chg="modSp mod">
        <pc:chgData name="Lotte de Laat" userId="15de91df-583f-4d70-b778-ea26560819e4" providerId="ADAL" clId="{14B8CAD9-9C30-42A7-8036-E067D4D2893E}" dt="2023-11-22T12:31:13.488" v="425" actId="20577"/>
        <pc:sldMkLst>
          <pc:docMk/>
          <pc:sldMk cId="275133946" sldId="274"/>
        </pc:sldMkLst>
        <pc:spChg chg="mod">
          <ac:chgData name="Lotte de Laat" userId="15de91df-583f-4d70-b778-ea26560819e4" providerId="ADAL" clId="{14B8CAD9-9C30-42A7-8036-E067D4D2893E}" dt="2023-11-22T12:31:13.488" v="425" actId="20577"/>
          <ac:spMkLst>
            <pc:docMk/>
            <pc:sldMk cId="275133946" sldId="274"/>
            <ac:spMk id="2" creationId="{CF294EB2-1C43-48FB-8C1C-243515E16B0A}"/>
          </ac:spMkLst>
        </pc:spChg>
      </pc:sldChg>
      <pc:sldChg chg="addSp modSp new mod">
        <pc:chgData name="Lotte de Laat" userId="15de91df-583f-4d70-b778-ea26560819e4" providerId="ADAL" clId="{14B8CAD9-9C30-42A7-8036-E067D4D2893E}" dt="2023-11-22T12:06:08.067" v="122" actId="1076"/>
        <pc:sldMkLst>
          <pc:docMk/>
          <pc:sldMk cId="2941723732" sldId="282"/>
        </pc:sldMkLst>
        <pc:spChg chg="mod">
          <ac:chgData name="Lotte de Laat" userId="15de91df-583f-4d70-b778-ea26560819e4" providerId="ADAL" clId="{14B8CAD9-9C30-42A7-8036-E067D4D2893E}" dt="2023-11-22T12:04:37.258" v="75" actId="20577"/>
          <ac:spMkLst>
            <pc:docMk/>
            <pc:sldMk cId="2941723732" sldId="282"/>
            <ac:spMk id="2" creationId="{A5683DB4-726A-F9FD-B0F4-29E6DFA6E239}"/>
          </ac:spMkLst>
        </pc:spChg>
        <pc:spChg chg="add mod">
          <ac:chgData name="Lotte de Laat" userId="15de91df-583f-4d70-b778-ea26560819e4" providerId="ADAL" clId="{14B8CAD9-9C30-42A7-8036-E067D4D2893E}" dt="2023-11-22T12:06:08.067" v="122" actId="1076"/>
          <ac:spMkLst>
            <pc:docMk/>
            <pc:sldMk cId="2941723732" sldId="282"/>
            <ac:spMk id="3" creationId="{68AE5079-426B-BCF6-7511-CE6C1B004C79}"/>
          </ac:spMkLst>
        </pc:spChg>
        <pc:picChg chg="add mod">
          <ac:chgData name="Lotte de Laat" userId="15de91df-583f-4d70-b778-ea26560819e4" providerId="ADAL" clId="{14B8CAD9-9C30-42A7-8036-E067D4D2893E}" dt="2023-11-22T12:05:59.190" v="119" actId="1076"/>
          <ac:picMkLst>
            <pc:docMk/>
            <pc:sldMk cId="2941723732" sldId="282"/>
            <ac:picMk id="4" creationId="{3A3FAB3A-60AE-3027-ACFF-8565D8CD8CE1}"/>
          </ac:picMkLst>
        </pc:picChg>
      </pc:sldChg>
      <pc:sldChg chg="modSp new mod">
        <pc:chgData name="Lotte de Laat" userId="15de91df-583f-4d70-b778-ea26560819e4" providerId="ADAL" clId="{14B8CAD9-9C30-42A7-8036-E067D4D2893E}" dt="2023-11-22T11:10:09.696" v="65" actId="113"/>
        <pc:sldMkLst>
          <pc:docMk/>
          <pc:sldMk cId="3093251885" sldId="283"/>
        </pc:sldMkLst>
        <pc:spChg chg="mod">
          <ac:chgData name="Lotte de Laat" userId="15de91df-583f-4d70-b778-ea26560819e4" providerId="ADAL" clId="{14B8CAD9-9C30-42A7-8036-E067D4D2893E}" dt="2023-11-22T11:10:09.696" v="65" actId="113"/>
          <ac:spMkLst>
            <pc:docMk/>
            <pc:sldMk cId="3093251885" sldId="283"/>
            <ac:spMk id="2" creationId="{4FD6BED1-17FC-1E75-6B0B-014E2338DB28}"/>
          </ac:spMkLst>
        </pc:spChg>
      </pc:sldChg>
      <pc:sldChg chg="modSp new del mod">
        <pc:chgData name="Lotte de Laat" userId="15de91df-583f-4d70-b778-ea26560819e4" providerId="ADAL" clId="{14B8CAD9-9C30-42A7-8036-E067D4D2893E}" dt="2023-11-22T12:06:47.778" v="136" actId="47"/>
        <pc:sldMkLst>
          <pc:docMk/>
          <pc:sldMk cId="421557355" sldId="284"/>
        </pc:sldMkLst>
        <pc:spChg chg="mod">
          <ac:chgData name="Lotte de Laat" userId="15de91df-583f-4d70-b778-ea26560819e4" providerId="ADAL" clId="{14B8CAD9-9C30-42A7-8036-E067D4D2893E}" dt="2023-11-22T11:10:13.375" v="67" actId="207"/>
          <ac:spMkLst>
            <pc:docMk/>
            <pc:sldMk cId="421557355" sldId="284"/>
            <ac:spMk id="2" creationId="{E8A21BB1-422A-4A13-A0A5-B7FC09035033}"/>
          </ac:spMkLst>
        </pc:spChg>
      </pc:sldChg>
      <pc:sldChg chg="modSp new del mod">
        <pc:chgData name="Lotte de Laat" userId="15de91df-583f-4d70-b778-ea26560819e4" providerId="ADAL" clId="{14B8CAD9-9C30-42A7-8036-E067D4D2893E}" dt="2023-11-22T12:07:13.718" v="151" actId="2696"/>
        <pc:sldMkLst>
          <pc:docMk/>
          <pc:sldMk cId="3928906062" sldId="285"/>
        </pc:sldMkLst>
        <pc:spChg chg="mod">
          <ac:chgData name="Lotte de Laat" userId="15de91df-583f-4d70-b778-ea26560819e4" providerId="ADAL" clId="{14B8CAD9-9C30-42A7-8036-E067D4D2893E}" dt="2023-11-22T11:10:17.532" v="69" actId="207"/>
          <ac:spMkLst>
            <pc:docMk/>
            <pc:sldMk cId="3928906062" sldId="285"/>
            <ac:spMk id="2" creationId="{B4981517-779E-87DF-FF3A-E602CB40C252}"/>
          </ac:spMkLst>
        </pc:spChg>
      </pc:sldChg>
      <pc:sldChg chg="modSp add mod ord">
        <pc:chgData name="Lotte de Laat" userId="15de91df-583f-4d70-b778-ea26560819e4" providerId="ADAL" clId="{14B8CAD9-9C30-42A7-8036-E067D4D2893E}" dt="2023-11-22T12:05:34.234" v="115" actId="1076"/>
        <pc:sldMkLst>
          <pc:docMk/>
          <pc:sldMk cId="1494539088" sldId="306"/>
        </pc:sldMkLst>
        <pc:spChg chg="mod">
          <ac:chgData name="Lotte de Laat" userId="15de91df-583f-4d70-b778-ea26560819e4" providerId="ADAL" clId="{14B8CAD9-9C30-42A7-8036-E067D4D2893E}" dt="2023-11-22T12:05:31.611" v="114" actId="1076"/>
          <ac:spMkLst>
            <pc:docMk/>
            <pc:sldMk cId="1494539088" sldId="306"/>
            <ac:spMk id="2" creationId="{E6300B87-7A2C-41DF-9934-6E59662B3540}"/>
          </ac:spMkLst>
        </pc:spChg>
        <pc:spChg chg="mod">
          <ac:chgData name="Lotte de Laat" userId="15de91df-583f-4d70-b778-ea26560819e4" providerId="ADAL" clId="{14B8CAD9-9C30-42A7-8036-E067D4D2893E}" dt="2023-11-22T12:05:34.234" v="115" actId="1076"/>
          <ac:spMkLst>
            <pc:docMk/>
            <pc:sldMk cId="1494539088" sldId="306"/>
            <ac:spMk id="3" creationId="{53610A44-09E1-4FB0-9BCC-A4F930F3D873}"/>
          </ac:spMkLst>
        </pc:spChg>
      </pc:sldChg>
      <pc:sldChg chg="addSp delSp modSp add mod">
        <pc:chgData name="Lotte de Laat" userId="15de91df-583f-4d70-b778-ea26560819e4" providerId="ADAL" clId="{14B8CAD9-9C30-42A7-8036-E067D4D2893E}" dt="2023-11-22T12:07:58.441" v="159" actId="21"/>
        <pc:sldMkLst>
          <pc:docMk/>
          <pc:sldMk cId="1588654348" sldId="325"/>
        </pc:sldMkLst>
        <pc:spChg chg="mod">
          <ac:chgData name="Lotte de Laat" userId="15de91df-583f-4d70-b778-ea26560819e4" providerId="ADAL" clId="{14B8CAD9-9C30-42A7-8036-E067D4D2893E}" dt="2023-11-22T12:06:56.886" v="139" actId="14100"/>
          <ac:spMkLst>
            <pc:docMk/>
            <pc:sldMk cId="1588654348" sldId="325"/>
            <ac:spMk id="2" creationId="{3921EF9C-62FB-4260-2A4C-D0135A5993E0}"/>
          </ac:spMkLst>
        </pc:spChg>
        <pc:spChg chg="add del mod">
          <ac:chgData name="Lotte de Laat" userId="15de91df-583f-4d70-b778-ea26560819e4" providerId="ADAL" clId="{14B8CAD9-9C30-42A7-8036-E067D4D2893E}" dt="2023-11-22T12:07:58.441" v="159" actId="21"/>
          <ac:spMkLst>
            <pc:docMk/>
            <pc:sldMk cId="1588654348" sldId="325"/>
            <ac:spMk id="4" creationId="{700D81F6-CF60-C860-D1B5-7F51B04B5813}"/>
          </ac:spMkLst>
        </pc:spChg>
        <pc:picChg chg="del">
          <ac:chgData name="Lotte de Laat" userId="15de91df-583f-4d70-b778-ea26560819e4" providerId="ADAL" clId="{14B8CAD9-9C30-42A7-8036-E067D4D2893E}" dt="2023-11-22T12:07:50.879" v="154" actId="478"/>
          <ac:picMkLst>
            <pc:docMk/>
            <pc:sldMk cId="1588654348" sldId="325"/>
            <ac:picMk id="5" creationId="{311E7A2F-E233-7C9D-47C2-933957159A58}"/>
          </ac:picMkLst>
        </pc:picChg>
        <pc:picChg chg="add mod">
          <ac:chgData name="Lotte de Laat" userId="15de91df-583f-4d70-b778-ea26560819e4" providerId="ADAL" clId="{14B8CAD9-9C30-42A7-8036-E067D4D2893E}" dt="2023-11-22T12:07:56.234" v="158" actId="1076"/>
          <ac:picMkLst>
            <pc:docMk/>
            <pc:sldMk cId="1588654348" sldId="325"/>
            <ac:picMk id="6" creationId="{96E72D6D-5FAB-E645-9BE6-C566BA84B87E}"/>
          </ac:picMkLst>
        </pc:picChg>
      </pc:sldChg>
      <pc:sldChg chg="modSp add mod ord">
        <pc:chgData name="Lotte de Laat" userId="15de91df-583f-4d70-b778-ea26560819e4" providerId="ADAL" clId="{14B8CAD9-9C30-42A7-8036-E067D4D2893E}" dt="2023-11-22T12:07:19.963" v="153"/>
        <pc:sldMkLst>
          <pc:docMk/>
          <pc:sldMk cId="1985133655" sldId="326"/>
        </pc:sldMkLst>
        <pc:spChg chg="mod">
          <ac:chgData name="Lotte de Laat" userId="15de91df-583f-4d70-b778-ea26560819e4" providerId="ADAL" clId="{14B8CAD9-9C30-42A7-8036-E067D4D2893E}" dt="2023-11-22T12:07:10.952" v="150" actId="20577"/>
          <ac:spMkLst>
            <pc:docMk/>
            <pc:sldMk cId="1985133655" sldId="326"/>
            <ac:spMk id="2" creationId="{3921EF9C-62FB-4260-2A4C-D0135A5993E0}"/>
          </ac:spMkLst>
        </pc:spChg>
      </pc:sldChg>
      <pc:sldChg chg="modSp new mod">
        <pc:chgData name="Lotte de Laat" userId="15de91df-583f-4d70-b778-ea26560819e4" providerId="ADAL" clId="{14B8CAD9-9C30-42A7-8036-E067D4D2893E}" dt="2023-11-22T12:09:03.223" v="330" actId="20577"/>
        <pc:sldMkLst>
          <pc:docMk/>
          <pc:sldMk cId="112940403" sldId="327"/>
        </pc:sldMkLst>
        <pc:spChg chg="mod">
          <ac:chgData name="Lotte de Laat" userId="15de91df-583f-4d70-b778-ea26560819e4" providerId="ADAL" clId="{14B8CAD9-9C30-42A7-8036-E067D4D2893E}" dt="2023-11-22T12:08:46.401" v="251" actId="113"/>
          <ac:spMkLst>
            <pc:docMk/>
            <pc:sldMk cId="112940403" sldId="327"/>
            <ac:spMk id="2" creationId="{782B9314-D825-D74B-EE67-B53DFB6AAE50}"/>
          </ac:spMkLst>
        </pc:spChg>
        <pc:spChg chg="mod">
          <ac:chgData name="Lotte de Laat" userId="15de91df-583f-4d70-b778-ea26560819e4" providerId="ADAL" clId="{14B8CAD9-9C30-42A7-8036-E067D4D2893E}" dt="2023-11-22T12:09:03.223" v="330" actId="20577"/>
          <ac:spMkLst>
            <pc:docMk/>
            <pc:sldMk cId="112940403" sldId="327"/>
            <ac:spMk id="3" creationId="{3A88EDFC-21B8-32DF-8E56-B6C1CA1C6B30}"/>
          </ac:spMkLst>
        </pc:spChg>
      </pc:sldChg>
      <pc:sldChg chg="addSp delSp modSp new mod">
        <pc:chgData name="Lotte de Laat" userId="15de91df-583f-4d70-b778-ea26560819e4" providerId="ADAL" clId="{14B8CAD9-9C30-42A7-8036-E067D4D2893E}" dt="2023-11-22T12:23:50.020" v="398" actId="21"/>
        <pc:sldMkLst>
          <pc:docMk/>
          <pc:sldMk cId="2299186514" sldId="328"/>
        </pc:sldMkLst>
        <pc:spChg chg="mod">
          <ac:chgData name="Lotte de Laat" userId="15de91df-583f-4d70-b778-ea26560819e4" providerId="ADAL" clId="{14B8CAD9-9C30-42A7-8036-E067D4D2893E}" dt="2023-11-22T12:23:43.330" v="394" actId="20577"/>
          <ac:spMkLst>
            <pc:docMk/>
            <pc:sldMk cId="2299186514" sldId="328"/>
            <ac:spMk id="2" creationId="{0B6E6679-09EA-5F6E-D954-83F7E7928C95}"/>
          </ac:spMkLst>
        </pc:spChg>
        <pc:spChg chg="mod">
          <ac:chgData name="Lotte de Laat" userId="15de91df-583f-4d70-b778-ea26560819e4" providerId="ADAL" clId="{14B8CAD9-9C30-42A7-8036-E067D4D2893E}" dt="2023-11-22T12:17:18.160" v="345" actId="14100"/>
          <ac:spMkLst>
            <pc:docMk/>
            <pc:sldMk cId="2299186514" sldId="328"/>
            <ac:spMk id="3" creationId="{DD88B4EA-FA65-FE3E-B831-1221A1A53110}"/>
          </ac:spMkLst>
        </pc:spChg>
        <pc:spChg chg="del">
          <ac:chgData name="Lotte de Laat" userId="15de91df-583f-4d70-b778-ea26560819e4" providerId="ADAL" clId="{14B8CAD9-9C30-42A7-8036-E067D4D2893E}" dt="2023-11-22T12:23:50.020" v="398" actId="21"/>
          <ac:spMkLst>
            <pc:docMk/>
            <pc:sldMk cId="2299186514" sldId="328"/>
            <ac:spMk id="4" creationId="{7C09A239-58EF-C3EC-3394-B002F42C81FB}"/>
          </ac:spMkLst>
        </pc:spChg>
        <pc:picChg chg="add mod">
          <ac:chgData name="Lotte de Laat" userId="15de91df-583f-4d70-b778-ea26560819e4" providerId="ADAL" clId="{14B8CAD9-9C30-42A7-8036-E067D4D2893E}" dt="2023-11-22T12:23:47.762" v="397" actId="1076"/>
          <ac:picMkLst>
            <pc:docMk/>
            <pc:sldMk cId="2299186514" sldId="328"/>
            <ac:picMk id="1026" creationId="{E8F2FE6A-0036-570C-8527-CD6FFEAE48CF}"/>
          </ac:picMkLst>
        </pc:picChg>
      </pc:sldChg>
      <pc:sldChg chg="addSp modSp new mod">
        <pc:chgData name="Lotte de Laat" userId="15de91df-583f-4d70-b778-ea26560819e4" providerId="ADAL" clId="{14B8CAD9-9C30-42A7-8036-E067D4D2893E}" dt="2023-11-22T12:26:18.799" v="420" actId="1076"/>
        <pc:sldMkLst>
          <pc:docMk/>
          <pc:sldMk cId="3067416881" sldId="329"/>
        </pc:sldMkLst>
        <pc:spChg chg="mod">
          <ac:chgData name="Lotte de Laat" userId="15de91df-583f-4d70-b778-ea26560819e4" providerId="ADAL" clId="{14B8CAD9-9C30-42A7-8036-E067D4D2893E}" dt="2023-11-22T12:26:08.010" v="416"/>
          <ac:spMkLst>
            <pc:docMk/>
            <pc:sldMk cId="3067416881" sldId="329"/>
            <ac:spMk id="2" creationId="{17019A4A-2479-BF5F-EB60-1657483BEA59}"/>
          </ac:spMkLst>
        </pc:spChg>
        <pc:spChg chg="mod">
          <ac:chgData name="Lotte de Laat" userId="15de91df-583f-4d70-b778-ea26560819e4" providerId="ADAL" clId="{14B8CAD9-9C30-42A7-8036-E067D4D2893E}" dt="2023-11-22T12:25:55.557" v="415" actId="20577"/>
          <ac:spMkLst>
            <pc:docMk/>
            <pc:sldMk cId="3067416881" sldId="329"/>
            <ac:spMk id="3" creationId="{84C97EF1-377F-CB56-018B-896CC2A6DEBF}"/>
          </ac:spMkLst>
        </pc:spChg>
        <pc:picChg chg="add mod">
          <ac:chgData name="Lotte de Laat" userId="15de91df-583f-4d70-b778-ea26560819e4" providerId="ADAL" clId="{14B8CAD9-9C30-42A7-8036-E067D4D2893E}" dt="2023-11-22T12:26:18.799" v="420" actId="1076"/>
          <ac:picMkLst>
            <pc:docMk/>
            <pc:sldMk cId="3067416881" sldId="329"/>
            <ac:picMk id="4" creationId="{078090C2-0637-148D-E5BF-297FCED542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48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1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3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59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93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9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797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621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75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22-11-2023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D390-F77C-4CDE-BB93-EE6416285244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49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D390-F77C-4CDE-BB93-EE6416285244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10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D390-F77C-4CDE-BB93-EE6416285244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64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64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43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2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5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tzYyk0fvYpY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qPz7CyNOx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ilieukeur.nl/barometer-duurzame-evenementen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jQvZwjAYwE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/>
                <a:cs typeface="Arial"/>
              </a:rPr>
              <a:t>Les 2 Duurzame evenementen</a:t>
            </a:r>
            <a:endParaRPr lang="nl-NL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16200"/>
            <a:ext cx="2562138" cy="9098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/>
                <a:cs typeface="Arial"/>
              </a:rPr>
              <a:t>Specialisatie: </a:t>
            </a:r>
            <a:r>
              <a:rPr lang="nl-NL" sz="1200" dirty="0">
                <a:solidFill>
                  <a:srgbClr val="000644"/>
                </a:solidFill>
                <a:latin typeface="Arial"/>
                <a:cs typeface="Arial"/>
              </a:rPr>
              <a:t>Vrijetijd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17535"/>
            <a:ext cx="3655006" cy="301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  <a:latin typeface="Arial"/>
                <a:cs typeface="Arial"/>
              </a:rPr>
              <a:t>Aan het einde van de les kan je de begrippen uitleggen:</a:t>
            </a:r>
            <a:endParaRPr lang="nl-NL" dirty="0"/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ea typeface="+mn-lt"/>
                <a:cs typeface="+mn-lt"/>
              </a:rPr>
              <a:t>groene evenementen</a:t>
            </a:r>
            <a:endParaRPr lang="en-US" sz="1800" dirty="0">
              <a:ea typeface="+mn-lt"/>
              <a:cs typeface="+mn-lt"/>
            </a:endParaRPr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ea typeface="+mn-lt"/>
                <a:cs typeface="+mn-lt"/>
              </a:rPr>
              <a:t>duurzame evenementen</a:t>
            </a:r>
            <a:endParaRPr lang="en-US" sz="1800" dirty="0">
              <a:ea typeface="+mn-lt"/>
              <a:cs typeface="+mn-lt"/>
            </a:endParaRPr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ea typeface="+mn-lt"/>
                <a:cs typeface="+mn-lt"/>
              </a:rPr>
              <a:t>duurzaam organiseren</a:t>
            </a:r>
            <a:endParaRPr lang="en-US" sz="1800" dirty="0">
              <a:ea typeface="+mn-lt"/>
              <a:cs typeface="+mn-lt"/>
            </a:endParaRPr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latin typeface="Calibri"/>
                <a:cs typeface="Calibri"/>
              </a:rPr>
              <a:t>Barometer Duurzame evenementen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14911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rgbClr val="000644"/>
                          </a:solidFill>
                        </a:rPr>
                        <a:t>Week 1</a:t>
                      </a:r>
                      <a:endParaRPr lang="nl-NL" sz="1200" b="1" strike="sngStrike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413669" y="1702854"/>
            <a:ext cx="1137571" cy="9702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635831" y="1726226"/>
            <a:ext cx="1097466" cy="942590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22033" cy="186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/>
                <a:cs typeface="Arial"/>
              </a:rPr>
              <a:t> Verantwoording</a:t>
            </a:r>
            <a:endParaRPr lang="nl-NL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544011" y="4128719"/>
            <a:ext cx="1011007" cy="8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0341" y="3857243"/>
            <a:ext cx="4007442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 err="1"/>
              <a:t>Waar</a:t>
            </a:r>
            <a:r>
              <a:rPr lang="en-US" sz="2000" dirty="0"/>
              <a:t> </a:t>
            </a:r>
            <a:r>
              <a:rPr lang="en-US" sz="2000" dirty="0" err="1"/>
              <a:t>denken</a:t>
            </a:r>
            <a:r>
              <a:rPr lang="en-US" sz="2000" dirty="0"/>
              <a:t> we </a:t>
            </a:r>
            <a:r>
              <a:rPr lang="en-US" sz="2000" dirty="0" err="1"/>
              <a:t>aan</a:t>
            </a:r>
            <a:r>
              <a:rPr lang="en-US" sz="2000" dirty="0"/>
              <a:t>?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 err="1"/>
              <a:t>Waarom</a:t>
            </a:r>
            <a:r>
              <a:rPr lang="en-US" sz="2000" dirty="0"/>
              <a:t> </a:t>
            </a:r>
            <a:r>
              <a:rPr lang="en-US" sz="2000" dirty="0" err="1"/>
              <a:t>duurzame</a:t>
            </a:r>
            <a:r>
              <a:rPr lang="en-US" sz="2000" dirty="0"/>
              <a:t> </a:t>
            </a:r>
            <a:r>
              <a:rPr lang="en-US" sz="2000" dirty="0" err="1"/>
              <a:t>evenementen</a:t>
            </a:r>
            <a:r>
              <a:rPr lang="en-US" sz="2000" dirty="0"/>
              <a:t>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" b="2"/>
          <a:stretch/>
        </p:blipFill>
        <p:spPr>
          <a:xfrm>
            <a:off x="4650910" y="643467"/>
            <a:ext cx="6087647" cy="5410199"/>
          </a:xfrm>
          <a:prstGeom prst="rect">
            <a:avLst/>
          </a:prstGeom>
          <a:noFill/>
        </p:spPr>
      </p:pic>
      <p:pic>
        <p:nvPicPr>
          <p:cNvPr id="4098" name="Picture 2" descr="Duurzaam Evenement">
            <a:extLst>
              <a:ext uri="{FF2B5EF4-FFF2-40B4-BE49-F238E27FC236}">
                <a16:creationId xmlns:a16="http://schemas.microsoft.com/office/drawing/2014/main" id="{83C680A4-7EAF-431E-83AD-5FF15B2E2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8" y="1610107"/>
            <a:ext cx="42195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77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B9314-D825-D74B-EE67-B53DFB6A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Schrijf individueel 10 voorbeelden op van duurzame evenementen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8EDFC-21B8-32DF-8E56-B6C1CA1C6B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Groot / klein evenement?</a:t>
            </a:r>
          </a:p>
          <a:p>
            <a:r>
              <a:rPr lang="nl-NL" dirty="0"/>
              <a:t>Duurzaam?</a:t>
            </a:r>
          </a:p>
          <a:p>
            <a:r>
              <a:rPr lang="nl-NL" dirty="0"/>
              <a:t>Hoe dan?</a:t>
            </a:r>
          </a:p>
          <a:p>
            <a:r>
              <a:rPr lang="nl-NL" dirty="0"/>
              <a:t>….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8C0DA2-AF10-16B1-CA7A-DA263525ED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4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E6679-09EA-5F6E-D954-83F7E792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Verduurzaam je event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88B4EA-FA65-FE3E-B831-1221A1A53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595394" cy="1190206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https://www.youtube.com/watch?v=tzYyk0fvYpY</a:t>
            </a: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F2FE6A-0036-570C-8527-CD6FFEAE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39" y="2883073"/>
            <a:ext cx="4884821" cy="2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8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2001" y="609600"/>
            <a:ext cx="2882531" cy="1939047"/>
          </a:xfrm>
        </p:spPr>
        <p:txBody>
          <a:bodyPr anchor="ctr">
            <a:normAutofit/>
          </a:bodyPr>
          <a:lstStyle/>
          <a:p>
            <a:r>
              <a:rPr lang="nl-NL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Duurzame evenementen</a:t>
            </a:r>
          </a:p>
        </p:txBody>
      </p:sp>
      <p:sp>
        <p:nvSpPr>
          <p:cNvPr id="33" name="Tijdelijke aanduiding voor inhoud 4"/>
          <p:cNvSpPr>
            <a:spLocks noGrp="1"/>
          </p:cNvSpPr>
          <p:nvPr>
            <p:ph idx="1"/>
          </p:nvPr>
        </p:nvSpPr>
        <p:spPr>
          <a:xfrm>
            <a:off x="6317133" y="841188"/>
            <a:ext cx="5219872" cy="517562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Evenementen die op een dusdanige manier worden georganiseerd zodat er </a:t>
            </a:r>
            <a:r>
              <a:rPr lang="nl-NL" dirty="0">
                <a:solidFill>
                  <a:srgbClr val="7030A0"/>
                </a:solidFill>
              </a:rPr>
              <a:t>zo min mogelijk schade wordt toegebracht aan onze omgeving.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Idealiter zelfs zo georganiseerd dat we </a:t>
            </a:r>
            <a:r>
              <a:rPr lang="nl-NL" dirty="0">
                <a:solidFill>
                  <a:srgbClr val="7030A0"/>
                </a:solidFill>
              </a:rPr>
              <a:t>meer toevoegen aan onze leefomgeving dan dat we aan middelen gebruiken van onze planeet.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Andere namen: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Groene evenementen</a:t>
            </a:r>
          </a:p>
          <a:p>
            <a:pPr>
              <a:buFontTx/>
              <a:buChar char="-"/>
            </a:pPr>
            <a:r>
              <a:rPr lang="nl-NL" dirty="0" err="1">
                <a:solidFill>
                  <a:srgbClr val="7030A0"/>
                </a:solidFill>
              </a:rPr>
              <a:t>Sustainable</a:t>
            </a:r>
            <a:r>
              <a:rPr lang="nl-NL" dirty="0">
                <a:solidFill>
                  <a:srgbClr val="7030A0"/>
                </a:solidFill>
              </a:rPr>
              <a:t> events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Hoe duurzaam ben jij? Doe de duurzaamheidsscan - Sterrenburg">
            <a:extLst>
              <a:ext uri="{FF2B5EF4-FFF2-40B4-BE49-F238E27FC236}">
                <a16:creationId xmlns:a16="http://schemas.microsoft.com/office/drawing/2014/main" id="{5CCA3091-C2F9-4622-B77B-0EB5B258D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1" y="2304539"/>
            <a:ext cx="5690738" cy="31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0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5793E99-7102-40C9-B190-584BD252AC9B}"/>
              </a:ext>
            </a:extLst>
          </p:cNvPr>
          <p:cNvSpPr txBox="1"/>
          <p:nvPr/>
        </p:nvSpPr>
        <p:spPr>
          <a:xfrm>
            <a:off x="1911926" y="466498"/>
            <a:ext cx="7730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NL" sz="3600" dirty="0">
                <a:solidFill>
                  <a:srgbClr val="B8A1FF"/>
                </a:solidFill>
              </a:rPr>
              <a:t>Hoe verduurzaam je je evenement?</a:t>
            </a:r>
            <a:endParaRPr lang="en-US" sz="3600" dirty="0">
              <a:solidFill>
                <a:srgbClr val="B8A1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55D649-B9CE-12FF-BCB4-BFE01384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Duurzame festival </a:t>
            </a:r>
            <a:r>
              <a:rPr lang="nl-NL" dirty="0" err="1">
                <a:hlinkClick r:id="rId2"/>
              </a:rPr>
              <a:t>vibes</a:t>
            </a:r>
            <a:r>
              <a:rPr lang="nl-NL" dirty="0">
                <a:hlinkClick r:id="rId2"/>
              </a:rPr>
              <a:t> bij </a:t>
            </a:r>
            <a:r>
              <a:rPr lang="nl-NL" dirty="0" err="1">
                <a:hlinkClick r:id="rId2"/>
              </a:rPr>
              <a:t>Georgie's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Wundergarten</a:t>
            </a:r>
            <a:r>
              <a:rPr lang="nl-NL" dirty="0">
                <a:hlinkClick r:id="rId2"/>
              </a:rPr>
              <a:t> – YouTube</a:t>
            </a:r>
            <a:endParaRPr lang="nl-NL" dirty="0"/>
          </a:p>
          <a:p>
            <a:endParaRPr lang="nl-NL" b="1" dirty="0">
              <a:solidFill>
                <a:srgbClr val="7030A0"/>
              </a:solidFill>
            </a:endParaRPr>
          </a:p>
          <a:p>
            <a:r>
              <a:rPr lang="nl-NL" b="1" dirty="0">
                <a:solidFill>
                  <a:srgbClr val="7030A0"/>
                </a:solidFill>
              </a:rPr>
              <a:t>Kijk mee en geef antwoord op de volgende vragen:</a:t>
            </a:r>
            <a:br>
              <a:rPr lang="nl-NL" dirty="0"/>
            </a:br>
            <a:r>
              <a:rPr lang="nl-NL" dirty="0"/>
              <a:t>Noem 2 duurzame dingen die de organisatie doet op gebied van duurzame energie?</a:t>
            </a:r>
            <a:br>
              <a:rPr lang="nl-NL" dirty="0"/>
            </a:br>
            <a:r>
              <a:rPr lang="nl-NL" dirty="0"/>
              <a:t>Hoe zorgt de organisatie ervoor dat ze ‘dieselvrij’ zijn? </a:t>
            </a:r>
          </a:p>
          <a:p>
            <a:r>
              <a:rPr lang="nl-NL" dirty="0"/>
              <a:t>Waarom willen festivals circulair zijn? Noem 2 redenen</a:t>
            </a: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340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A35D7-2D06-895B-9649-BA0EF2F1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Vragen na de video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76C28E-C1ED-2AE3-9AB4-02FA4C652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Noem 2 duurzame dingen die de organisatie doet op gebied van duurzame energie? </a:t>
            </a:r>
          </a:p>
          <a:p>
            <a:r>
              <a:rPr lang="nl-NL" i="1" dirty="0"/>
              <a:t>Antwoord: stroomplan verbeteren en mobiele batterijen gebruiken</a:t>
            </a:r>
          </a:p>
          <a:p>
            <a:r>
              <a:rPr lang="nl-NL" dirty="0"/>
              <a:t>Hoe zorgt de organisatie ervoor dat ze ‘dieselvrij’ zijn? </a:t>
            </a:r>
          </a:p>
          <a:p>
            <a:r>
              <a:rPr lang="nl-NL" i="1" dirty="0"/>
              <a:t>Antwoord: Door middel van data kunnen ze precies zien op welke plekken er nog diesel aggregaten worden  gebruikt. Deze data wordt verzameld en zo kunnen ze deze vervangen. </a:t>
            </a:r>
          </a:p>
          <a:p>
            <a:r>
              <a:rPr lang="nl-NL" dirty="0"/>
              <a:t>Waarom willen festivals circulair zijn? Noem 2 redenen</a:t>
            </a:r>
          </a:p>
          <a:p>
            <a:r>
              <a:rPr lang="nl-NL" i="1" dirty="0"/>
              <a:t>Antwoord: persoonlijke overtuiging en gestuurd vanuit de overheid</a:t>
            </a:r>
          </a:p>
        </p:txBody>
      </p:sp>
    </p:spTree>
    <p:extLst>
      <p:ext uri="{BB962C8B-B14F-4D97-AF65-F5344CB8AC3E}">
        <p14:creationId xmlns:p14="http://schemas.microsoft.com/office/powerpoint/2010/main" val="11348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8364" y="0"/>
            <a:ext cx="9153236" cy="10963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000" dirty="0" err="1">
                <a:solidFill>
                  <a:srgbClr val="B8A1FF"/>
                </a:solidFill>
              </a:rPr>
              <a:t>Waarom</a:t>
            </a:r>
            <a:r>
              <a:rPr lang="en-US" sz="5000" dirty="0">
                <a:solidFill>
                  <a:srgbClr val="B8A1FF"/>
                </a:solidFill>
              </a:rPr>
              <a:t> is het </a:t>
            </a:r>
            <a:r>
              <a:rPr lang="en-US" sz="5000" dirty="0" err="1">
                <a:solidFill>
                  <a:srgbClr val="B8A1FF"/>
                </a:solidFill>
              </a:rPr>
              <a:t>belangrijk</a:t>
            </a:r>
            <a:r>
              <a:rPr lang="en-US" sz="5000" dirty="0">
                <a:solidFill>
                  <a:srgbClr val="B8A1FF"/>
                </a:solidFill>
              </a:rPr>
              <a:t>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0" t="8563" r="6572" b="6743"/>
          <a:stretch/>
        </p:blipFill>
        <p:spPr>
          <a:xfrm>
            <a:off x="1921163" y="1186816"/>
            <a:ext cx="7832072" cy="50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2005" y="217055"/>
            <a:ext cx="3937376" cy="1375608"/>
          </a:xfrm>
        </p:spPr>
        <p:txBody>
          <a:bodyPr anchor="ctr">
            <a:normAutofit/>
          </a:bodyPr>
          <a:lstStyle/>
          <a:p>
            <a:r>
              <a:rPr lang="nl-NL" dirty="0"/>
              <a:t>Hulpmiddelen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8849" y="1592663"/>
            <a:ext cx="5536314" cy="47342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Stichting Duurzaam Organiseren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Stichting </a:t>
            </a:r>
            <a:r>
              <a:rPr lang="nl-NL" sz="2000" dirty="0" err="1"/>
              <a:t>kmvk</a:t>
            </a: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Stichting Milieukeur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b="1" dirty="0"/>
              <a:t>Barometer Duurzame Evenementen</a:t>
            </a:r>
            <a:endParaRPr lang="nl-NL" sz="2000" b="1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Events </a:t>
            </a:r>
            <a:r>
              <a:rPr lang="nl-NL" sz="2000" dirty="0" err="1"/>
              <a:t>Industry</a:t>
            </a:r>
            <a:r>
              <a:rPr lang="nl-NL" sz="2000" dirty="0"/>
              <a:t> Council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Duurzaam Evenement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Green Deal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/>
              <a:t>Green </a:t>
            </a:r>
            <a:r>
              <a:rPr lang="nl-NL" sz="2000" dirty="0" err="1"/>
              <a:t>Key</a:t>
            </a: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65F36C5-FAC9-40DF-9BB2-51ED6676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46" y="987986"/>
            <a:ext cx="6058256" cy="50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24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19A4A-2479-BF5F-EB60-1657483B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Barometer duurzame evenementen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97EF1-377F-CB56-018B-896CC2A6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Lees: </a:t>
            </a:r>
          </a:p>
          <a:p>
            <a:r>
              <a:rPr lang="nl-NL" dirty="0">
                <a:hlinkClick r:id="rId2"/>
              </a:rPr>
              <a:t>Barometer Duurzame Evenementen - Milieukeur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8090C2-0637-148D-E5BF-297FCED5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380" y="3902027"/>
            <a:ext cx="3483809" cy="20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1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2691" y="609600"/>
            <a:ext cx="8457266" cy="895927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B8A1FF"/>
                </a:solidFill>
              </a:rPr>
              <a:t>Barometer duurzame evenementen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2727" y="2160590"/>
            <a:ext cx="5772728" cy="3749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b="1" dirty="0"/>
              <a:t>Onderwerpen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Evenementorganisatie en duurzaamheid </a:t>
            </a:r>
            <a:br>
              <a:rPr lang="nl-NL" sz="1500" dirty="0"/>
            </a:br>
            <a:r>
              <a:rPr lang="nl-NL" sz="1500" dirty="0"/>
              <a:t>(organisatie, personeel en bezoekers)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Energie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Water, hygiëne en schoonmaak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Afval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Mobiliteit (bereikbaarheid)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Locatie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Catering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Bodem en groen</a:t>
            </a:r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1" y="1946894"/>
            <a:ext cx="6045974" cy="35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/>
                <a:cs typeface="Arial"/>
              </a:rPr>
              <a:t>Vorige week: weet je nog?</a:t>
            </a:r>
            <a:endParaRPr lang="nl-NL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16200"/>
            <a:ext cx="2562138" cy="9098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/>
                <a:cs typeface="Arial"/>
              </a:rPr>
              <a:t>Specialisatie: </a:t>
            </a:r>
            <a:r>
              <a:rPr lang="nl-NL" sz="1200" dirty="0">
                <a:solidFill>
                  <a:srgbClr val="000644"/>
                </a:solidFill>
                <a:latin typeface="Arial"/>
                <a:cs typeface="Arial"/>
              </a:rPr>
              <a:t>Vrijetijd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936619" y="2210776"/>
            <a:ext cx="4531119" cy="337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ea typeface="+mn-lt"/>
                <a:cs typeface="+mn-lt"/>
              </a:rPr>
              <a:t>Creatieve brainstorm</a:t>
            </a:r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latin typeface="Calibri"/>
                <a:ea typeface="+mn-lt"/>
                <a:cs typeface="+mn-lt"/>
              </a:rPr>
              <a:t>Associëren </a:t>
            </a:r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latin typeface="Calibri"/>
                <a:ea typeface="+mn-lt"/>
                <a:cs typeface="+mn-lt"/>
              </a:rPr>
              <a:t>Convergeren </a:t>
            </a:r>
          </a:p>
          <a:p>
            <a:pPr marL="971550" lvl="1" indent="-285750">
              <a:spcAft>
                <a:spcPts val="0"/>
              </a:spcAft>
              <a:buFont typeface="Wingdings"/>
              <a:buChar char="ü"/>
            </a:pPr>
            <a:r>
              <a:rPr lang="nl-NL" sz="1800" dirty="0">
                <a:latin typeface="Calibri"/>
                <a:ea typeface="+mn-lt"/>
                <a:cs typeface="+mn-lt"/>
              </a:rPr>
              <a:t>Divergeren </a:t>
            </a:r>
          </a:p>
          <a:p>
            <a:pPr lvl="1" indent="0">
              <a:spcAft>
                <a:spcPts val="0"/>
              </a:spcAft>
              <a:buNone/>
            </a:pPr>
            <a:endParaRPr lang="nl-NL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rgbClr val="000644"/>
                          </a:solidFill>
                        </a:rPr>
                        <a:t>Week 1</a:t>
                      </a:r>
                      <a:endParaRPr lang="nl-NL" sz="1200" b="1" strike="sngStrike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413669" y="1702854"/>
            <a:ext cx="1137571" cy="970285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22033" cy="186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/>
                <a:cs typeface="Arial"/>
              </a:rPr>
              <a:t> Verantwoording</a:t>
            </a:r>
            <a:endParaRPr lang="nl-NL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544011" y="4128719"/>
            <a:ext cx="1011007" cy="8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9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2691" y="609600"/>
            <a:ext cx="8457266" cy="895927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rgbClr val="B8A1FF"/>
                </a:solidFill>
              </a:rPr>
              <a:t>Barometer duurzame evenementen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2727" y="2160590"/>
            <a:ext cx="5772728" cy="3749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500" b="1" dirty="0"/>
              <a:t>Voorbeeld: energie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Zonnepanelen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Locatie met Green </a:t>
            </a:r>
            <a:r>
              <a:rPr lang="nl-NL" sz="1100" b="0" i="0" dirty="0" err="1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Key</a:t>
            </a:r>
            <a:endParaRPr lang="nl-NL" sz="1100" b="0" i="0" dirty="0">
              <a:solidFill>
                <a:srgbClr val="111111"/>
              </a:solidFill>
              <a:effectLst/>
              <a:latin typeface="Open sans" panose="020B0604020202020204" pitchFamily="34" charset="0"/>
            </a:endParaRP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Kritisch bekijken hoe en welke AV wordt ingezet.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Meer draadloze technieken inzetten: bespaard op de kabels , vervoer , etc.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CO2 uitstoot compenseren.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Batterijen van microfoons hergebruiken.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Oplaadbare batterijen gebruiken in zenders.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Gebruik energie besparen de lampen zoals LED.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Zuinige techniek.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Warme truien dag.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Bewegingsmelders voor verlichting.</a:t>
            </a:r>
          </a:p>
          <a:p>
            <a:r>
              <a:rPr lang="nl-NL" sz="1100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CO2 neutraal maken.</a:t>
            </a: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1" y="1946894"/>
            <a:ext cx="6045974" cy="35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777FB-9F14-4923-B999-E19FF931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De casus: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B2BDB-B83D-41E2-8C6F-F73C8D85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In het Spoorpark in Tilburg wordt het festival Spoorpark Live georganiseerd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Er komen mensen uit Nederland en België.</a:t>
            </a:r>
            <a:br>
              <a:rPr lang="nl-NL" dirty="0"/>
            </a:br>
            <a:r>
              <a:rPr lang="en-US" dirty="0" err="1">
                <a:hlinkClick r:id="rId2"/>
              </a:rPr>
              <a:t>Spoorpark</a:t>
            </a:r>
            <a:r>
              <a:rPr lang="en-US" dirty="0">
                <a:hlinkClick r:id="rId2"/>
              </a:rPr>
              <a:t> LIVE 2022 - </a:t>
            </a:r>
            <a:r>
              <a:rPr lang="en-US" dirty="0" err="1">
                <a:hlinkClick r:id="rId2"/>
              </a:rPr>
              <a:t>Officiële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Aftermovie</a:t>
            </a:r>
            <a:r>
              <a:rPr lang="en-US" dirty="0">
                <a:hlinkClick r:id="rId2"/>
              </a:rPr>
              <a:t> - YouTube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Het terrein is groot. Het bestaat uit een groot grasveld, een vijver, toiletgebouwen, opslagcontainers en foodtrucks.</a:t>
            </a: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5915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oorpark - Wikipedia">
            <a:extLst>
              <a:ext uri="{FF2B5EF4-FFF2-40B4-BE49-F238E27FC236}">
                <a16:creationId xmlns:a16="http://schemas.microsoft.com/office/drawing/2014/main" id="{09AA14C2-D7B5-0843-E6B4-EB7E9B0DE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bd-foto-vlakken-chris-oomes - Spoorpark Tilburg">
            <a:extLst>
              <a:ext uri="{FF2B5EF4-FFF2-40B4-BE49-F238E27FC236}">
                <a16:creationId xmlns:a16="http://schemas.microsoft.com/office/drawing/2014/main" id="{F26B6BEE-D797-CB3F-2C22-F74EDD835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r="9659" b="-1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2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777FB-9F14-4923-B999-E19FF931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Opdracht: 2. uitwerken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B2BDB-B83D-41E2-8C6F-F73C8D85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Wie is je doelgroep voor dit evenement?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Wie zijn concurrenten voor dit evenement?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kan je de punten van de </a:t>
            </a:r>
            <a:r>
              <a:rPr lang="nl-NL" dirty="0">
                <a:solidFill>
                  <a:srgbClr val="B8A1FF"/>
                </a:solidFill>
              </a:rPr>
              <a:t>Barometer Duurzame Evenementen </a:t>
            </a:r>
            <a:br>
              <a:rPr lang="nl-NL" dirty="0">
                <a:solidFill>
                  <a:srgbClr val="B8A1FF"/>
                </a:solidFill>
              </a:rPr>
            </a:br>
            <a:r>
              <a:rPr lang="nl-NL" dirty="0"/>
              <a:t>zo goed mogelijk inzetten tijdens dit evenement?</a:t>
            </a:r>
            <a:endParaRPr lang="nl-NL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Presenteer jullie antwoorden op bovenstaande vragen</a:t>
            </a:r>
            <a:endParaRPr lang="nl-NL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044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94EB2-1C43-48FB-8C1C-243515E1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Dus!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24D183-7A23-42D3-BA83-AFF644DD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53" y="1825625"/>
            <a:ext cx="11528256" cy="418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000" dirty="0">
                <a:cs typeface="Calibri"/>
              </a:rPr>
              <a:t>Bij het organiseren van een evenement kan je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niet meer om duurzaamheid</a:t>
            </a:r>
            <a:r>
              <a:rPr lang="nl-NL" sz="2000" dirty="0">
                <a:cs typeface="Calibri"/>
              </a:rPr>
              <a:t> heen. </a:t>
            </a:r>
          </a:p>
          <a:p>
            <a:pPr marL="0" indent="0">
              <a:buNone/>
            </a:pPr>
            <a:endParaRPr lang="nl-NL" sz="2000" dirty="0">
              <a:cs typeface="Calibri"/>
            </a:endParaRPr>
          </a:p>
          <a:p>
            <a:r>
              <a:rPr lang="nl-NL" sz="2000" dirty="0">
                <a:cs typeface="Calibri"/>
              </a:rPr>
              <a:t>Denk na wat je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zelf </a:t>
            </a:r>
            <a:r>
              <a:rPr lang="nl-NL" sz="2000" dirty="0">
                <a:cs typeface="Calibri"/>
              </a:rPr>
              <a:t>als organisator of adviseur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 </a:t>
            </a:r>
            <a:r>
              <a:rPr lang="nl-NL" sz="2000" dirty="0">
                <a:cs typeface="Calibri"/>
              </a:rPr>
              <a:t>kan doen, aan de hand van de </a:t>
            </a:r>
            <a:br>
              <a:rPr lang="nl-NL" sz="2000" dirty="0">
                <a:cs typeface="Calibri"/>
              </a:rPr>
            </a:br>
            <a:r>
              <a:rPr lang="nl-NL" sz="2000" dirty="0">
                <a:cs typeface="Calibri"/>
              </a:rPr>
              <a:t>Barometer Duurzame Evenementen.</a:t>
            </a:r>
            <a:br>
              <a:rPr lang="nl-NL" sz="2000" dirty="0">
                <a:cs typeface="Calibri"/>
              </a:rPr>
            </a:br>
            <a:endParaRPr lang="nl-NL" sz="2000" dirty="0">
              <a:cs typeface="Calibri"/>
            </a:endParaRPr>
          </a:p>
          <a:p>
            <a:r>
              <a:rPr lang="nl-NL" sz="2000" dirty="0">
                <a:solidFill>
                  <a:srgbClr val="B8A1FF"/>
                </a:solidFill>
                <a:cs typeface="Calibri"/>
              </a:rPr>
              <a:t>Denk groot</a:t>
            </a:r>
            <a:r>
              <a:rPr lang="nl-NL" sz="2000" dirty="0">
                <a:cs typeface="Calibri"/>
              </a:rPr>
              <a:t> maar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begin klein</a:t>
            </a:r>
            <a:r>
              <a:rPr lang="nl-NL" sz="2000" dirty="0">
                <a:cs typeface="Calibri"/>
              </a:rPr>
              <a:t> en voeg stap voor stap nieuwe middelen toe om te verduurzamen.</a:t>
            </a:r>
            <a:br>
              <a:rPr lang="nl-NL" sz="2000" dirty="0">
                <a:cs typeface="Calibri"/>
              </a:rPr>
            </a:br>
            <a:endParaRPr lang="nl-NL" sz="2000" dirty="0">
              <a:cs typeface="Calibri"/>
            </a:endParaRPr>
          </a:p>
          <a:p>
            <a:r>
              <a:rPr lang="nl-NL" sz="2000" dirty="0">
                <a:cs typeface="Calibri"/>
              </a:rPr>
              <a:t>Betrek ook zeker de mensen en organisaties waar je mee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samen werkt</a:t>
            </a:r>
            <a:r>
              <a:rPr lang="nl-NL" sz="2000" dirty="0">
                <a:cs typeface="Calibri"/>
              </a:rPr>
              <a:t>. </a:t>
            </a:r>
            <a:br>
              <a:rPr lang="nl-NL" sz="2000" dirty="0">
                <a:cs typeface="Calibri"/>
              </a:rPr>
            </a:br>
            <a:r>
              <a:rPr lang="nl-NL" sz="2000" dirty="0">
                <a:cs typeface="Calibri"/>
              </a:rPr>
              <a:t>Zoals; leveranciers, gemeente, artiesten.</a:t>
            </a:r>
          </a:p>
          <a:p>
            <a:pPr marL="0" indent="0">
              <a:buNone/>
            </a:pPr>
            <a:endParaRPr lang="nl-NL" sz="2000" dirty="0">
              <a:cs typeface="Calibri"/>
            </a:endParaRPr>
          </a:p>
          <a:p>
            <a:r>
              <a:rPr lang="nl-NL" sz="2000" dirty="0">
                <a:cs typeface="Calibri"/>
              </a:rPr>
              <a:t>Maak je </a:t>
            </a:r>
            <a:r>
              <a:rPr lang="nl-NL" sz="2000" dirty="0">
                <a:solidFill>
                  <a:srgbClr val="B8A1FF"/>
                </a:solidFill>
                <a:cs typeface="Calibri"/>
              </a:rPr>
              <a:t>doelgroep </a:t>
            </a:r>
            <a:r>
              <a:rPr lang="nl-NL" sz="2000" dirty="0">
                <a:cs typeface="Calibri"/>
              </a:rPr>
              <a:t>bewust dat je met het evenement de impact op ons milieu zo klein mogelijk wilt houden. Voor inspiratie zie bronnen op </a:t>
            </a:r>
            <a:r>
              <a:rPr lang="nl-NL" sz="2000" dirty="0" err="1">
                <a:cs typeface="Calibri"/>
              </a:rPr>
              <a:t>WikiWijs</a:t>
            </a:r>
            <a:r>
              <a:rPr lang="nl-NL" sz="20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3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83DB4-726A-F9FD-B0F4-29E6DFA6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Brainstormen?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AE5079-426B-BCF6-7511-CE6C1B004C79}"/>
              </a:ext>
            </a:extLst>
          </p:cNvPr>
          <p:cNvSpPr txBox="1"/>
          <p:nvPr/>
        </p:nvSpPr>
        <p:spPr>
          <a:xfrm rot="1606232">
            <a:off x="6069929" y="1789681"/>
            <a:ext cx="572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was dit ook alweer?</a:t>
            </a:r>
          </a:p>
        </p:txBody>
      </p:sp>
      <p:pic>
        <p:nvPicPr>
          <p:cNvPr id="4" name="Afbeelding 4" descr="Afbeelding met tekst, vloer, kleurrijk, verschillend&#10;&#10;Automatisch gegenereerde beschrijving">
            <a:extLst>
              <a:ext uri="{FF2B5EF4-FFF2-40B4-BE49-F238E27FC236}">
                <a16:creationId xmlns:a16="http://schemas.microsoft.com/office/drawing/2014/main" id="{3A3FAB3A-60AE-3027-ACFF-8565D8CD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96" y="1991876"/>
            <a:ext cx="6261068" cy="43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2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6BED1-17FC-1E75-6B0B-014E2338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Associëren? </a:t>
            </a:r>
          </a:p>
        </p:txBody>
      </p:sp>
    </p:spTree>
    <p:extLst>
      <p:ext uri="{BB962C8B-B14F-4D97-AF65-F5344CB8AC3E}">
        <p14:creationId xmlns:p14="http://schemas.microsoft.com/office/powerpoint/2010/main" val="309325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00B87-7A2C-41DF-9934-6E59662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21" y="362735"/>
            <a:ext cx="8860565" cy="64807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nl-NL" dirty="0">
                <a:solidFill>
                  <a:srgbClr val="B8A1FF"/>
                </a:solidFill>
                <a:latin typeface="Arial"/>
                <a:cs typeface="Arial"/>
              </a:rPr>
              <a:t>Randvoorwaarden voor succesvolle brainstorm</a:t>
            </a:r>
            <a:endParaRPr lang="en-US" dirty="0">
              <a:solidFill>
                <a:srgbClr val="B8A1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610A44-09E1-4FB0-9BCC-A4F930F3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358" y="1226832"/>
            <a:ext cx="8846773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nl-NL" dirty="0">
                <a:latin typeface="Arial"/>
                <a:cs typeface="Arial"/>
              </a:rPr>
              <a:t>denk 'out of </a:t>
            </a:r>
            <a:r>
              <a:rPr lang="nl-NL" dirty="0" err="1">
                <a:latin typeface="Arial"/>
                <a:cs typeface="Arial"/>
              </a:rPr>
              <a:t>the</a:t>
            </a:r>
            <a:r>
              <a:rPr lang="nl-NL" dirty="0">
                <a:latin typeface="Arial"/>
                <a:cs typeface="Arial"/>
              </a:rPr>
              <a:t> box' </a:t>
            </a:r>
            <a:endParaRPr lang="nl-NL" dirty="0"/>
          </a:p>
          <a:p>
            <a:pPr>
              <a:buFont typeface="Wingdings" panose="020B0604020202020204" pitchFamily="34" charset="0"/>
              <a:buChar char="ü"/>
            </a:pPr>
            <a:r>
              <a:rPr lang="nl-NL" dirty="0">
                <a:latin typeface="Arial"/>
                <a:cs typeface="Arial"/>
              </a:rPr>
              <a:t>niets is fout</a:t>
            </a:r>
            <a:endParaRPr lang="nl-NL" dirty="0"/>
          </a:p>
          <a:p>
            <a:pPr>
              <a:buFont typeface="Wingdings" panose="020B0604020202020204" pitchFamily="34" charset="0"/>
              <a:buChar char="ü"/>
            </a:pPr>
            <a:r>
              <a:rPr lang="nl-NL" dirty="0">
                <a:latin typeface="Arial"/>
                <a:cs typeface="Arial"/>
              </a:rPr>
              <a:t>zorg voor een situatie waarin iedereen kan zeggen wat hij denkt</a:t>
            </a:r>
            <a:endParaRPr lang="nl-NL" dirty="0"/>
          </a:p>
          <a:p>
            <a:pPr>
              <a:buFont typeface="Wingdings" panose="020B0604020202020204" pitchFamily="34" charset="0"/>
              <a:buChar char="ü"/>
            </a:pPr>
            <a:r>
              <a:rPr lang="nl-NL" dirty="0">
                <a:latin typeface="Arial"/>
                <a:cs typeface="Arial"/>
              </a:rPr>
              <a:t>schiet ideeën van een ander niet af</a:t>
            </a:r>
            <a:endParaRPr lang="nl-NL" dirty="0"/>
          </a:p>
          <a:p>
            <a:pPr>
              <a:buFont typeface="Wingdings" panose="020B0604020202020204" pitchFamily="34" charset="0"/>
              <a:buChar char="ü"/>
            </a:pPr>
            <a:r>
              <a:rPr lang="nl-NL" dirty="0">
                <a:latin typeface="Arial"/>
                <a:cs typeface="Arial"/>
              </a:rPr>
              <a:t>geef brainstormen de tijd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nl-NL" dirty="0">
                <a:latin typeface="Arial"/>
                <a:cs typeface="Arial"/>
              </a:rPr>
              <a:t>besluit samen wanneer het divergeer-deel van jullie brainstorm klaar is.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nl-NL" dirty="0">
                <a:latin typeface="Arial"/>
                <a:cs typeface="Arial"/>
              </a:rPr>
              <a:t>ga dan pas convergeren</a:t>
            </a:r>
          </a:p>
          <a:p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53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1EF9C-62FB-4260-2A4C-D0135A59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06323"/>
            <a:ext cx="8892652" cy="780265"/>
          </a:xfrm>
        </p:spPr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Divergeren?</a:t>
            </a:r>
          </a:p>
        </p:txBody>
      </p:sp>
      <p:pic>
        <p:nvPicPr>
          <p:cNvPr id="5" name="Tijdelijke aanduiding voor inhoud 4" descr="Afbeelding met tekst, Lettertype, diagram, lijn&#10;&#10;Automatisch gegenereerde beschrijving">
            <a:extLst>
              <a:ext uri="{FF2B5EF4-FFF2-40B4-BE49-F238E27FC236}">
                <a16:creationId xmlns:a16="http://schemas.microsoft.com/office/drawing/2014/main" id="{311E7A2F-E233-7C9D-47C2-933957159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6" y="898395"/>
            <a:ext cx="8812164" cy="4929188"/>
          </a:xfrm>
        </p:spPr>
      </p:pic>
    </p:spTree>
    <p:extLst>
      <p:ext uri="{BB962C8B-B14F-4D97-AF65-F5344CB8AC3E}">
        <p14:creationId xmlns:p14="http://schemas.microsoft.com/office/powerpoint/2010/main" val="198513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1EF9C-62FB-4260-2A4C-D0135A59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06323"/>
            <a:ext cx="8892652" cy="780265"/>
          </a:xfrm>
        </p:spPr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Convergeren?</a:t>
            </a:r>
          </a:p>
        </p:txBody>
      </p:sp>
      <p:pic>
        <p:nvPicPr>
          <p:cNvPr id="6" name="Afbeelding 5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96E72D6D-5FAB-E645-9BE6-C566BA84B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714" y="1997797"/>
            <a:ext cx="8739659" cy="359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8F3834-DBBD-469B-B562-76782F2B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792" y="1331563"/>
            <a:ext cx="5915535" cy="5526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Je kunt het </a:t>
            </a:r>
            <a:r>
              <a:rPr lang="nl-NL" sz="2400" dirty="0">
                <a:solidFill>
                  <a:srgbClr val="B8A1FF"/>
                </a:solidFill>
              </a:rPr>
              <a:t>belang</a:t>
            </a:r>
            <a:r>
              <a:rPr lang="nl-NL" sz="2400" dirty="0"/>
              <a:t> van duurzame evenementen uitleggen.</a:t>
            </a:r>
            <a:endParaRPr lang="nl-NL" dirty="0"/>
          </a:p>
          <a:p>
            <a:endParaRPr lang="nl-NL" sz="2400" dirty="0"/>
          </a:p>
          <a:p>
            <a:r>
              <a:rPr lang="nl-NL" sz="2400" dirty="0"/>
              <a:t>Je kunt uitleggen wat de </a:t>
            </a:r>
            <a:r>
              <a:rPr lang="nl-NL" sz="2400" dirty="0">
                <a:solidFill>
                  <a:srgbClr val="B8A1FF"/>
                </a:solidFill>
              </a:rPr>
              <a:t>Barometer Duurzame Evenementen </a:t>
            </a:r>
            <a:r>
              <a:rPr lang="nl-NL" sz="2400" dirty="0"/>
              <a:t>inhoudt.</a:t>
            </a:r>
          </a:p>
          <a:p>
            <a:endParaRPr lang="en-US" sz="2400" dirty="0"/>
          </a:p>
          <a:p>
            <a:r>
              <a:rPr lang="nl-NL" sz="2400" dirty="0"/>
              <a:t>Je kunt </a:t>
            </a:r>
            <a:r>
              <a:rPr lang="nl-NL" sz="2400" dirty="0">
                <a:solidFill>
                  <a:srgbClr val="B8A1FF"/>
                </a:solidFill>
              </a:rPr>
              <a:t>ideeën aandragen </a:t>
            </a:r>
            <a:r>
              <a:rPr lang="nl-NL" sz="2400" dirty="0"/>
              <a:t>voor het verduurzamen van evenementen.</a:t>
            </a:r>
            <a:endParaRPr lang="en-US" sz="2400" dirty="0"/>
          </a:p>
          <a:p>
            <a:endParaRPr lang="nl-NL" sz="2400" dirty="0"/>
          </a:p>
          <a:p>
            <a:endParaRPr lang="en-US" sz="2400" dirty="0"/>
          </a:p>
          <a:p>
            <a:endParaRPr lang="en-US" sz="2400" dirty="0"/>
          </a:p>
          <a:p>
            <a:endParaRPr lang="nl-NL" sz="24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86BAA24-4D0E-48C8-8154-F00B0D1E8995}"/>
              </a:ext>
            </a:extLst>
          </p:cNvPr>
          <p:cNvSpPr txBox="1">
            <a:spLocks/>
          </p:cNvSpPr>
          <p:nvPr/>
        </p:nvSpPr>
        <p:spPr>
          <a:xfrm>
            <a:off x="965199" y="1651004"/>
            <a:ext cx="3720243" cy="12784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B8A1FF"/>
                </a:solidFill>
              </a:rPr>
              <a:t>Vandaag:</a:t>
            </a:r>
          </a:p>
          <a:p>
            <a:r>
              <a:rPr lang="nl-NL" sz="5000" b="1" dirty="0">
                <a:solidFill>
                  <a:srgbClr val="B8A1FF"/>
                </a:solidFill>
              </a:rPr>
              <a:t>Leerdoelen</a:t>
            </a:r>
          </a:p>
        </p:txBody>
      </p:sp>
    </p:spTree>
    <p:extLst>
      <p:ext uri="{BB962C8B-B14F-4D97-AF65-F5344CB8AC3E}">
        <p14:creationId xmlns:p14="http://schemas.microsoft.com/office/powerpoint/2010/main" val="94188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DB92E6A-A7C8-41F9-B79D-37489955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1565548"/>
            <a:ext cx="5117802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Een verslag over de duurzame aspecten binnen een specialisatie. Kies één specialisatie. In het verslag behandel je minimaal: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het gebied van natuur en milieu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het gebied van mens en maatschappij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Een probleem met duurzaamheid dat op dit moment speelt binnen het gebied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3 duurzame ontwikkelingen die op dit moment plaatsvinden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Jouw mening over duurzaamheid binnen de specialisatie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990B72-A110-45E1-8E77-9E6EA693F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3390261"/>
            <a:ext cx="5117803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</a:t>
            </a:r>
            <a: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Kies de specialisatie die je het meest aanspreekt en waar je je graag verder in wilt verdiepen.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Ga op zoek naar minimaal 6 verdiepende artikelen die iets schrijven over duurzaamheid in de sector.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Lees ze allemaal door en probeer een mening te vormen over het thema. Zoek eventueel naar extra verdiepingsmateriaal in de vorm van filmpjes, vlogs, blogs, etc.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Beschrijf de verschillende aspecten van duurzaamheid binnen de specialisatie.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In elke specialisatie zijn ook problemen en/of uitdagingen. Ga op zoek naar een probleem dat op dit moment speelt.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Zoek op welke ontwikkelingen er gaande zijn, vaak zijn deze ontwikkelingen een reactie op de problemen/uitdagingen.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Denk aan de APA bronvermelding. De artikelen moeten terug te vinden omdat ze in je document netjes zijn toegevoegd.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061C9-C4DD-44E3-9EA9-A918EE8F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776916"/>
            <a:ext cx="4653322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/>
              </a:rPr>
              <a:t>Tijdens de expertlessen wordt dit besproken</a:t>
            </a:r>
            <a:endParaRPr lang="nl-NL" sz="1200" dirty="0">
              <a:ea typeface="Calibri" pitchFamily="34" charset="0"/>
              <a:cs typeface="Arial" panose="020B0604020202020204" pitchFamily="34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sz="12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/>
              </a:rPr>
              <a:t>Deadline product: </a:t>
            </a:r>
            <a:r>
              <a:rPr lang="nl-NL" sz="1200" b="1" dirty="0">
                <a:solidFill>
                  <a:srgbClr val="FF0000"/>
                </a:solidFill>
                <a:cs typeface="Arial"/>
              </a:rPr>
              <a:t>10 december 2021</a:t>
            </a:r>
            <a:endParaRPr lang="nl-NL" sz="1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7C81F5A-702C-4684-A84E-07B3FDB5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2683636"/>
            <a:ext cx="465332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Introductie leerarrangement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Expert lessen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Lessen duurzame ontwikkeling/Verborgen impact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Zelfwerkuren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8B89028-377B-4E1B-A9C2-8B9EAD7D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3851694"/>
            <a:ext cx="465332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Wiki, De verborgen impact, internet onderwerpen: duurzaamheid, duurzame ontwikkeling, </a:t>
            </a:r>
            <a:r>
              <a:rPr lang="nl-NL" sz="1200" dirty="0" err="1">
                <a:ea typeface="Calibri" pitchFamily="34" charset="0"/>
                <a:cs typeface="Arial" charset="0"/>
              </a:rPr>
              <a:t>foodwaste</a:t>
            </a:r>
            <a:r>
              <a:rPr lang="nl-NL" sz="1200" dirty="0">
                <a:ea typeface="Calibri" pitchFamily="34" charset="0"/>
                <a:cs typeface="Arial" charset="0"/>
              </a:rPr>
              <a:t>, klimaatadaptatie, klimaatneutraal, energieneutraal, duurzame evenementen 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FD839FA-DBF9-4B97-B4E0-E0D5FA090A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175" y="1794786"/>
            <a:ext cx="263290" cy="3213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F7846FA-AEA9-48BF-84AC-A6A15639D8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083" y="3429000"/>
            <a:ext cx="266283" cy="4163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33DFC19-B813-4BBC-8F6F-7F6CE2516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405" y="5386694"/>
            <a:ext cx="1768329" cy="854054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C3D9B0C0-B696-456D-A62E-2B9826DB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776916"/>
            <a:ext cx="511780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200" dirty="0">
                <a:cs typeface="Arial" charset="0"/>
              </a:rPr>
              <a:t>Informeren over de </a:t>
            </a:r>
            <a:r>
              <a:rPr lang="nl-NL" sz="1200" dirty="0">
                <a:ea typeface="Calibri" pitchFamily="34" charset="0"/>
                <a:cs typeface="Arial" charset="0"/>
              </a:rPr>
              <a:t>duurzame aspecten binnen de verschillende specialisaties. 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Informatie verzamelen door middel van deskresearch. </a:t>
            </a:r>
          </a:p>
        </p:txBody>
      </p:sp>
      <p:sp>
        <p:nvSpPr>
          <p:cNvPr id="13" name="Rechthoek 1">
            <a:extLst>
              <a:ext uri="{FF2B5EF4-FFF2-40B4-BE49-F238E27FC236}">
                <a16:creationId xmlns:a16="http://schemas.microsoft.com/office/drawing/2014/main" id="{4DAFC57E-81AB-41B3-A9E4-9FFC85CE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424" y="111395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2122 DWI LA2 Duurzaamheid in een specialisatie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E59B02A-95C4-4F90-AA1E-159D81280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617558" y="738840"/>
            <a:ext cx="299335" cy="4124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D9CBE1-C4AA-4AA9-8C0F-20F39656529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83793" y="772033"/>
            <a:ext cx="385812" cy="26305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720C8B-1984-4724-92E5-67357077CEF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0215" y="3845301"/>
            <a:ext cx="299225" cy="2907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B68333-96DF-424F-9C61-9346FB0384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7050" t="33024" r="61669" b="30375"/>
          <a:stretch/>
        </p:blipFill>
        <p:spPr>
          <a:xfrm>
            <a:off x="6800215" y="2683636"/>
            <a:ext cx="269390" cy="2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09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95abb03-f9aa-4c33-99fc-7afb519e452f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CFB923-2BF9-44F4-918D-B7248D986F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1094</Words>
  <Application>Microsoft Office PowerPoint</Application>
  <PresentationFormat>Breedbeeld</PresentationFormat>
  <Paragraphs>198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Wingdings</vt:lpstr>
      <vt:lpstr>Kantoorthema</vt:lpstr>
      <vt:lpstr>Kantoorthema</vt:lpstr>
      <vt:lpstr>PowerPoint-presentatie</vt:lpstr>
      <vt:lpstr>PowerPoint-presentatie</vt:lpstr>
      <vt:lpstr>Brainstormen? </vt:lpstr>
      <vt:lpstr>Associëren? </vt:lpstr>
      <vt:lpstr>Randvoorwaarden voor succesvolle brainstorm</vt:lpstr>
      <vt:lpstr>Divergeren?</vt:lpstr>
      <vt:lpstr>Convergeren?</vt:lpstr>
      <vt:lpstr>PowerPoint-presentatie</vt:lpstr>
      <vt:lpstr>PowerPoint-presentatie</vt:lpstr>
      <vt:lpstr>PowerPoint-presentatie</vt:lpstr>
      <vt:lpstr>Schrijf individueel 10 voorbeelden op van duurzame evenementen</vt:lpstr>
      <vt:lpstr>Verduurzaam je event </vt:lpstr>
      <vt:lpstr>Duurzame evenementen</vt:lpstr>
      <vt:lpstr>PowerPoint-presentatie</vt:lpstr>
      <vt:lpstr>Vragen na de video </vt:lpstr>
      <vt:lpstr>Waarom is het belangrijk?</vt:lpstr>
      <vt:lpstr>Hulpmiddelen</vt:lpstr>
      <vt:lpstr>Barometer duurzame evenementen</vt:lpstr>
      <vt:lpstr>Barometer duurzame evenementen</vt:lpstr>
      <vt:lpstr>Barometer duurzame evenementen</vt:lpstr>
      <vt:lpstr>De casus:</vt:lpstr>
      <vt:lpstr>PowerPoint-presentatie</vt:lpstr>
      <vt:lpstr>Opdracht: 2. uitwerken</vt:lpstr>
      <vt:lpstr>Dus!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231</cp:revision>
  <dcterms:created xsi:type="dcterms:W3CDTF">2021-07-07T07:37:45Z</dcterms:created>
  <dcterms:modified xsi:type="dcterms:W3CDTF">2023-11-22T12:31:53Z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